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200">
          <p15:clr>
            <a:srgbClr val="A4A3A4"/>
          </p15:clr>
        </p15:guide>
        <p15:guide id="2" orient="horz" pos="3408">
          <p15:clr>
            <a:srgbClr val="A4A3A4"/>
          </p15:clr>
        </p15:guide>
        <p15:guide id="3" pos="6936">
          <p15:clr>
            <a:srgbClr val="A4A3A4"/>
          </p15:clr>
        </p15:guide>
        <p15:guide id="4" pos="7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200" orient="horz"/>
        <p:guide pos="3408" orient="horz"/>
        <p:guide pos="6936"/>
        <p:guide pos="74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AGENDA: </a:t>
            </a:r>
            <a:r>
              <a:rPr lang="en-US">
                <a:latin typeface="Avenir"/>
                <a:ea typeface="Avenir"/>
                <a:cs typeface="Avenir"/>
                <a:sym typeface="Avenir"/>
              </a:rPr>
              <a:t>Intro &amp; Problem Statement, Topic Modeling, Scoring Destinations, Recommendation System</a:t>
            </a:r>
            <a:endParaRPr/>
          </a:p>
        </p:txBody>
      </p:sp>
      <p:sp>
        <p:nvSpPr>
          <p:cNvPr id="182" name="Google Shape;18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Talking </a:t>
            </a:r>
            <a:r>
              <a:rPr lang="en-US"/>
              <a:t>about</a:t>
            </a:r>
            <a:r>
              <a:rPr lang="en-US"/>
              <a:t> tripadvisor, pointing to the </a:t>
            </a:r>
            <a:r>
              <a:rPr lang="en-US"/>
              <a:t>website</a:t>
            </a:r>
            <a:r>
              <a:rPr lang="en-US"/>
              <a:t> link - first 30 seconds </a:t>
            </a:r>
            <a:endParaRPr/>
          </a:p>
        </p:txBody>
      </p:sp>
      <p:sp>
        <p:nvSpPr>
          <p:cNvPr id="189" name="Google Shape;18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6ab2ba5be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6ab2ba5be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should talk about the spacy similarity conducted on the “about” description and the reviews on this slide. </a:t>
            </a:r>
            <a:endParaRPr/>
          </a:p>
        </p:txBody>
      </p:sp>
      <p:sp>
        <p:nvSpPr>
          <p:cNvPr id="200" name="Google Shape;200;g16ab2ba5be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6ab2ba5be0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6ab2ba5be0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16ab2ba5be0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6ab46d6997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6ab46d6997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Piazza and Miracolli (a pizza brand, doesn’t even appear in any of the reviews much frequently) </a:t>
            </a:r>
            <a:endParaRPr/>
          </a:p>
        </p:txBody>
      </p:sp>
      <p:sp>
        <p:nvSpPr>
          <p:cNvPr id="230" name="Google Shape;230;g16ab46d6997_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6ab2ba5be0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6ab2ba5be0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16ab2ba5be0_0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6ab2ba5be0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6ab2ba5be0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16ab2ba5be0_0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6ab2ba5be0_0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6ab2ba5be0_0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16ab2ba5be0_0_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4000500" y="1087403"/>
            <a:ext cx="8191500" cy="5770597"/>
          </a:xfrm>
          <a:custGeom>
            <a:rect b="b" l="l" r="r" t="t"/>
            <a:pathLst>
              <a:path extrusionOk="0" h="5770597" w="8191500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" name="Google Shape;17;p2"/>
          <p:cNvCxnSpPr/>
          <p:nvPr/>
        </p:nvCxnSpPr>
        <p:spPr>
          <a:xfrm>
            <a:off x="406241" y="183933"/>
            <a:ext cx="0" cy="1597708"/>
          </a:xfrm>
          <a:prstGeom prst="straightConnector1">
            <a:avLst/>
          </a:prstGeom>
          <a:noFill/>
          <a:ln cap="rnd" cmpd="sng" w="127000">
            <a:solidFill>
              <a:srgbClr val="589442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8" name="Google Shape;18;p2"/>
          <p:cNvSpPr/>
          <p:nvPr/>
        </p:nvSpPr>
        <p:spPr>
          <a:xfrm>
            <a:off x="5292348" y="1"/>
            <a:ext cx="2279742" cy="1267785"/>
          </a:xfrm>
          <a:custGeom>
            <a:rect b="b" l="l" r="r" t="t"/>
            <a:pathLst>
              <a:path extrusionOk="0" h="1267785" w="2279742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10208695" y="1"/>
            <a:ext cx="1135066" cy="477997"/>
          </a:xfrm>
          <a:custGeom>
            <a:rect b="b" l="l" r="r" t="t"/>
            <a:pathLst>
              <a:path extrusionOk="0" h="477997" w="1135066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rgbClr val="5894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/>
          <p:nvPr/>
        </p:nvSpPr>
        <p:spPr>
          <a:xfrm flipH="1">
            <a:off x="0" y="2949740"/>
            <a:ext cx="1186451" cy="1771650"/>
          </a:xfrm>
          <a:custGeom>
            <a:rect b="b" l="l" r="r" t="t"/>
            <a:pathLst>
              <a:path extrusionOk="0" h="1771650" w="1186451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2"/>
          <p:cNvSpPr/>
          <p:nvPr/>
        </p:nvSpPr>
        <p:spPr>
          <a:xfrm rot="-5400000">
            <a:off x="1539683" y="4203427"/>
            <a:ext cx="4083433" cy="4083433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rgbClr val="589442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2"/>
          <p:cNvSpPr txBox="1"/>
          <p:nvPr>
            <p:ph type="ctrTitle"/>
          </p:nvPr>
        </p:nvSpPr>
        <p:spPr>
          <a:xfrm>
            <a:off x="5093208" y="2743200"/>
            <a:ext cx="6592824" cy="23865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wentieth Century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" type="subTitle"/>
          </p:nvPr>
        </p:nvSpPr>
        <p:spPr>
          <a:xfrm>
            <a:off x="5093208" y="5221224"/>
            <a:ext cx="6592824" cy="996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with 2 medium pictures">
  <p:cSld name="Title and Content with 2 medium picture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"/>
          <p:cNvSpPr/>
          <p:nvPr>
            <p:ph idx="2" type="pic"/>
          </p:nvPr>
        </p:nvSpPr>
        <p:spPr>
          <a:xfrm>
            <a:off x="7901259" y="2727729"/>
            <a:ext cx="4290740" cy="4130271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11"/>
          <p:cNvSpPr/>
          <p:nvPr>
            <p:ph idx="3" type="pic"/>
          </p:nvPr>
        </p:nvSpPr>
        <p:spPr>
          <a:xfrm>
            <a:off x="6261609" y="0"/>
            <a:ext cx="3519311" cy="3007909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11"/>
          <p:cNvSpPr/>
          <p:nvPr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1"/>
          <p:cNvSpPr/>
          <p:nvPr/>
        </p:nvSpPr>
        <p:spPr>
          <a:xfrm flipH="1" rot="-6040930">
            <a:off x="6034138" y="-673140"/>
            <a:ext cx="4021193" cy="4021193"/>
          </a:xfrm>
          <a:prstGeom prst="arc">
            <a:avLst>
              <a:gd fmla="val 16200000" name="adj1"/>
              <a:gd fmla="val 20093138" name="adj2"/>
            </a:avLst>
          </a:prstGeom>
          <a:noFill/>
          <a:ln cap="rnd" cmpd="sng" w="127000">
            <a:solidFill>
              <a:srgbClr val="589442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1"/>
          <p:cNvSpPr txBox="1"/>
          <p:nvPr>
            <p:ph type="title"/>
          </p:nvPr>
        </p:nvSpPr>
        <p:spPr>
          <a:xfrm>
            <a:off x="841248" y="365760"/>
            <a:ext cx="5120640" cy="1325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" name="Google Shape;119;p11"/>
          <p:cNvSpPr txBox="1"/>
          <p:nvPr>
            <p:ph idx="1" type="body"/>
          </p:nvPr>
        </p:nvSpPr>
        <p:spPr>
          <a:xfrm>
            <a:off x="841248" y="1828800"/>
            <a:ext cx="5093208" cy="4352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20" name="Google Shape;12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5625" y="6139100"/>
            <a:ext cx="646175" cy="64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Closing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/>
          <p:nvPr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2"/>
          <p:cNvSpPr/>
          <p:nvPr/>
        </p:nvSpPr>
        <p:spPr>
          <a:xfrm flipH="1">
            <a:off x="530529" y="0"/>
            <a:ext cx="1155142" cy="591009"/>
          </a:xfrm>
          <a:custGeom>
            <a:rect b="b" l="l" r="r" t="t"/>
            <a:pathLst>
              <a:path extrusionOk="0" h="591009" w="1155142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2"/>
          <p:cNvSpPr/>
          <p:nvPr/>
        </p:nvSpPr>
        <p:spPr>
          <a:xfrm flipH="1">
            <a:off x="3961511" y="-1"/>
            <a:ext cx="1737401" cy="959536"/>
          </a:xfrm>
          <a:custGeom>
            <a:rect b="b" l="l" r="r" t="t"/>
            <a:pathLst>
              <a:path extrusionOk="0" h="959536" w="1737401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2"/>
          <p:cNvSpPr/>
          <p:nvPr/>
        </p:nvSpPr>
        <p:spPr>
          <a:xfrm flipH="1">
            <a:off x="0" y="2936831"/>
            <a:ext cx="159741" cy="552996"/>
          </a:xfrm>
          <a:custGeom>
            <a:rect b="b" l="l" r="r" t="t"/>
            <a:pathLst>
              <a:path extrusionOk="0" h="552996" w="159741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2"/>
          <p:cNvSpPr/>
          <p:nvPr/>
        </p:nvSpPr>
        <p:spPr>
          <a:xfrm flipH="1">
            <a:off x="0" y="5835649"/>
            <a:ext cx="1548180" cy="1022351"/>
          </a:xfrm>
          <a:custGeom>
            <a:rect b="b" l="l" r="r" t="t"/>
            <a:pathLst>
              <a:path extrusionOk="0" h="1022351" w="1548180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2"/>
          <p:cNvSpPr/>
          <p:nvPr/>
        </p:nvSpPr>
        <p:spPr>
          <a:xfrm flipH="1">
            <a:off x="3405056" y="5717905"/>
            <a:ext cx="1771609" cy="1140095"/>
          </a:xfrm>
          <a:custGeom>
            <a:rect b="b" l="l" r="r" t="t"/>
            <a:pathLst>
              <a:path extrusionOk="0" h="1140095" w="1771609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rgbClr val="5894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2"/>
          <p:cNvSpPr/>
          <p:nvPr/>
        </p:nvSpPr>
        <p:spPr>
          <a:xfrm flipH="1">
            <a:off x="4132972" y="6258755"/>
            <a:ext cx="1565940" cy="599245"/>
          </a:xfrm>
          <a:custGeom>
            <a:rect b="b" l="l" r="r" t="t"/>
            <a:pathLst>
              <a:path extrusionOk="0" h="599245" w="1565940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2"/>
          <p:cNvSpPr txBox="1"/>
          <p:nvPr>
            <p:ph type="title"/>
          </p:nvPr>
        </p:nvSpPr>
        <p:spPr>
          <a:xfrm>
            <a:off x="1389888" y="1234440"/>
            <a:ext cx="3236976" cy="4069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wentieth Century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2"/>
          <p:cNvSpPr txBox="1"/>
          <p:nvPr>
            <p:ph idx="10" type="dt"/>
          </p:nvPr>
        </p:nvSpPr>
        <p:spPr>
          <a:xfrm>
            <a:off x="1682496" y="6356350"/>
            <a:ext cx="154533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2"/>
          <p:cNvSpPr txBox="1"/>
          <p:nvPr>
            <p:ph idx="11" type="ftr"/>
          </p:nvPr>
        </p:nvSpPr>
        <p:spPr>
          <a:xfrm>
            <a:off x="6099048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2"/>
          <p:cNvSpPr txBox="1"/>
          <p:nvPr>
            <p:ph idx="12" type="sldNum"/>
          </p:nvPr>
        </p:nvSpPr>
        <p:spPr>
          <a:xfrm>
            <a:off x="10506456" y="6356350"/>
            <a:ext cx="8503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" name="Google Shape;133;p12"/>
          <p:cNvSpPr txBox="1"/>
          <p:nvPr>
            <p:ph idx="1" type="body"/>
          </p:nvPr>
        </p:nvSpPr>
        <p:spPr>
          <a:xfrm>
            <a:off x="6665976" y="2551176"/>
            <a:ext cx="4709160" cy="1755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34" name="Google Shape;134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5625" y="6139100"/>
            <a:ext cx="646175" cy="64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1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" name="Google Shape;142;p13"/>
          <p:cNvSpPr/>
          <p:nvPr/>
        </p:nvSpPr>
        <p:spPr>
          <a:xfrm rot="-5400000">
            <a:off x="-388933" y="4841194"/>
            <a:ext cx="1737401" cy="959536"/>
          </a:xfrm>
          <a:custGeom>
            <a:rect b="b" l="l" r="r" t="t"/>
            <a:pathLst>
              <a:path extrusionOk="0" h="959536" w="1737401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3"/>
          <p:cNvSpPr/>
          <p:nvPr/>
        </p:nvSpPr>
        <p:spPr>
          <a:xfrm>
            <a:off x="10494433" y="2"/>
            <a:ext cx="849328" cy="357668"/>
          </a:xfrm>
          <a:custGeom>
            <a:rect b="b" l="l" r="r" t="t"/>
            <a:pathLst>
              <a:path extrusionOk="0" h="477997" w="1135066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5625" y="6139100"/>
            <a:ext cx="646175" cy="64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9" name="Google Shape;149;p14"/>
          <p:cNvSpPr/>
          <p:nvPr/>
        </p:nvSpPr>
        <p:spPr>
          <a:xfrm rot="-5400000">
            <a:off x="-388933" y="4841194"/>
            <a:ext cx="1737401" cy="959536"/>
          </a:xfrm>
          <a:custGeom>
            <a:rect b="b" l="l" r="r" t="t"/>
            <a:pathLst>
              <a:path extrusionOk="0" h="959536" w="1737401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4"/>
          <p:cNvSpPr/>
          <p:nvPr/>
        </p:nvSpPr>
        <p:spPr>
          <a:xfrm>
            <a:off x="10494433" y="2"/>
            <a:ext cx="849328" cy="357668"/>
          </a:xfrm>
          <a:custGeom>
            <a:rect b="b" l="l" r="r" t="t"/>
            <a:pathLst>
              <a:path extrusionOk="0" h="477997" w="1135066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5625" y="6139100"/>
            <a:ext cx="646175" cy="64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6" name="Google Shape;156;p15"/>
          <p:cNvSpPr/>
          <p:nvPr/>
        </p:nvSpPr>
        <p:spPr>
          <a:xfrm rot="-5400000">
            <a:off x="-388933" y="4841194"/>
            <a:ext cx="1737401" cy="959536"/>
          </a:xfrm>
          <a:custGeom>
            <a:rect b="b" l="l" r="r" t="t"/>
            <a:pathLst>
              <a:path extrusionOk="0" h="959536" w="1737401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5"/>
          <p:cNvSpPr/>
          <p:nvPr/>
        </p:nvSpPr>
        <p:spPr>
          <a:xfrm>
            <a:off x="10494433" y="2"/>
            <a:ext cx="849328" cy="357668"/>
          </a:xfrm>
          <a:custGeom>
            <a:rect b="b" l="l" r="r" t="t"/>
            <a:pathLst>
              <a:path extrusionOk="0" h="477997" w="1135066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59" name="Google Shape;15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5625" y="6139100"/>
            <a:ext cx="646175" cy="64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1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63" name="Google Shape;163;p1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64" name="Google Shape;164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7" name="Google Shape;167;p16"/>
          <p:cNvSpPr/>
          <p:nvPr/>
        </p:nvSpPr>
        <p:spPr>
          <a:xfrm rot="-5400000">
            <a:off x="-388933" y="4841194"/>
            <a:ext cx="1737401" cy="959536"/>
          </a:xfrm>
          <a:custGeom>
            <a:rect b="b" l="l" r="r" t="t"/>
            <a:pathLst>
              <a:path extrusionOk="0" h="959536" w="1737401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6"/>
          <p:cNvSpPr/>
          <p:nvPr/>
        </p:nvSpPr>
        <p:spPr>
          <a:xfrm>
            <a:off x="10494433" y="2"/>
            <a:ext cx="849328" cy="357668"/>
          </a:xfrm>
          <a:custGeom>
            <a:rect b="b" l="l" r="r" t="t"/>
            <a:pathLst>
              <a:path extrusionOk="0" h="477997" w="1135066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5625" y="6139100"/>
            <a:ext cx="646175" cy="64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1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1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74" name="Google Shape;174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7" name="Google Shape;177;p17"/>
          <p:cNvSpPr/>
          <p:nvPr/>
        </p:nvSpPr>
        <p:spPr>
          <a:xfrm rot="-5400000">
            <a:off x="-388933" y="4841194"/>
            <a:ext cx="1737401" cy="959536"/>
          </a:xfrm>
          <a:custGeom>
            <a:rect b="b" l="l" r="r" t="t"/>
            <a:pathLst>
              <a:path extrusionOk="0" h="959536" w="1737401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7"/>
          <p:cNvSpPr/>
          <p:nvPr/>
        </p:nvSpPr>
        <p:spPr>
          <a:xfrm>
            <a:off x="10494433" y="2"/>
            <a:ext cx="849328" cy="357668"/>
          </a:xfrm>
          <a:custGeom>
            <a:rect b="b" l="l" r="r" t="t"/>
            <a:pathLst>
              <a:path extrusionOk="0" h="477997" w="1135066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5625" y="6139100"/>
            <a:ext cx="646175" cy="64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/>
          <p:nvPr/>
        </p:nvSpPr>
        <p:spPr>
          <a:xfrm>
            <a:off x="70200" y="51800"/>
            <a:ext cx="12048000" cy="67779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589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rgbClr val="19D5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/>
          <p:nvPr/>
        </p:nvSpPr>
        <p:spPr>
          <a:xfrm rot="-1790889">
            <a:off x="8683720" y="941148"/>
            <a:ext cx="2987899" cy="2987899"/>
          </a:xfrm>
          <a:prstGeom prst="arc">
            <a:avLst>
              <a:gd fmla="val 15817365" name="adj1"/>
              <a:gd fmla="val 1781380" name="adj2"/>
            </a:avLst>
          </a:prstGeom>
          <a:noFill/>
          <a:ln cap="rnd" cmpd="sng" w="127000">
            <a:solidFill>
              <a:srgbClr val="589442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3"/>
          <p:cNvSpPr/>
          <p:nvPr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3"/>
          <p:cNvSpPr txBox="1"/>
          <p:nvPr>
            <p:ph type="title"/>
          </p:nvPr>
        </p:nvSpPr>
        <p:spPr>
          <a:xfrm>
            <a:off x="1170432" y="1399032"/>
            <a:ext cx="3236976" cy="4069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wentieth Century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1" type="body"/>
          </p:nvPr>
        </p:nvSpPr>
        <p:spPr>
          <a:xfrm>
            <a:off x="5788152" y="1527048"/>
            <a:ext cx="5111496" cy="3931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" name="Google Shape;3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53800" y="6075300"/>
            <a:ext cx="646175" cy="64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 small pictures">
  <p:cSld name="Title and Content 2 small picture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/>
          <p:nvPr/>
        </p:nvSpPr>
        <p:spPr>
          <a:xfrm>
            <a:off x="70200" y="51800"/>
            <a:ext cx="12048000" cy="67779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589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4"/>
          <p:cNvSpPr/>
          <p:nvPr>
            <p:ph idx="2" type="pic"/>
          </p:nvPr>
        </p:nvSpPr>
        <p:spPr>
          <a:xfrm>
            <a:off x="7200479" y="1150210"/>
            <a:ext cx="2207046" cy="2204178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4"/>
          <p:cNvSpPr/>
          <p:nvPr>
            <p:ph idx="3" type="pic"/>
          </p:nvPr>
        </p:nvSpPr>
        <p:spPr>
          <a:xfrm>
            <a:off x="8444632" y="2579683"/>
            <a:ext cx="3096807" cy="3096807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4"/>
          <p:cNvSpPr txBox="1"/>
          <p:nvPr>
            <p:ph type="title"/>
          </p:nvPr>
        </p:nvSpPr>
        <p:spPr>
          <a:xfrm>
            <a:off x="539496" y="365124"/>
            <a:ext cx="5806440" cy="1325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"/>
          <p:cNvSpPr txBox="1"/>
          <p:nvPr>
            <p:ph idx="1" type="body"/>
          </p:nvPr>
        </p:nvSpPr>
        <p:spPr>
          <a:xfrm>
            <a:off x="539496" y="1825625"/>
            <a:ext cx="5806440" cy="4352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" name="Google Shape;45;p4"/>
          <p:cNvSpPr/>
          <p:nvPr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4"/>
          <p:cNvSpPr/>
          <p:nvPr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cap="flat" cmpd="sng" w="1270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" name="Google Shape;4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30000" y="6075300"/>
            <a:ext cx="646175" cy="64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/>
          <p:nvPr/>
        </p:nvSpPr>
        <p:spPr>
          <a:xfrm>
            <a:off x="70200" y="51800"/>
            <a:ext cx="12048000" cy="67779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589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5"/>
          <p:cNvSpPr/>
          <p:nvPr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5"/>
          <p:cNvSpPr/>
          <p:nvPr/>
        </p:nvSpPr>
        <p:spPr>
          <a:xfrm flipH="1" rot="-1577571">
            <a:off x="2494119" y="-28502"/>
            <a:ext cx="6816262" cy="6816262"/>
          </a:xfrm>
          <a:prstGeom prst="arc">
            <a:avLst>
              <a:gd fmla="val 16200000" name="adj1"/>
              <a:gd fmla="val 20093138" name="adj2"/>
            </a:avLst>
          </a:prstGeom>
          <a:noFill/>
          <a:ln cap="rnd" cmpd="sng" w="127000">
            <a:solidFill>
              <a:srgbClr val="589442">
                <a:alpha val="94901"/>
              </a:srgbClr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5"/>
          <p:cNvSpPr txBox="1"/>
          <p:nvPr>
            <p:ph type="title"/>
          </p:nvPr>
        </p:nvSpPr>
        <p:spPr>
          <a:xfrm>
            <a:off x="3319272" y="1380744"/>
            <a:ext cx="5559552" cy="251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wentieth Century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1" type="body"/>
          </p:nvPr>
        </p:nvSpPr>
        <p:spPr>
          <a:xfrm>
            <a:off x="3319272" y="4078224"/>
            <a:ext cx="5559552" cy="15361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55" name="Google Shape;5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63225" y="6062900"/>
            <a:ext cx="646175" cy="64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70200" y="51800"/>
            <a:ext cx="12048000" cy="67779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589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type="title"/>
          </p:nvPr>
        </p:nvSpPr>
        <p:spPr>
          <a:xfrm>
            <a:off x="539496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6"/>
          <p:cNvSpPr txBox="1"/>
          <p:nvPr>
            <p:ph idx="1" type="body"/>
          </p:nvPr>
        </p:nvSpPr>
        <p:spPr>
          <a:xfrm>
            <a:off x="1179576" y="1911096"/>
            <a:ext cx="9829800" cy="3859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Google Shape;63;p6"/>
          <p:cNvSpPr/>
          <p:nvPr/>
        </p:nvSpPr>
        <p:spPr>
          <a:xfrm>
            <a:off x="10494433" y="2"/>
            <a:ext cx="849328" cy="357668"/>
          </a:xfrm>
          <a:custGeom>
            <a:rect b="b" l="l" r="r" t="t"/>
            <a:pathLst>
              <a:path extrusionOk="0" h="477997" w="1135066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rgbClr val="5894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6"/>
          <p:cNvSpPr/>
          <p:nvPr/>
        </p:nvSpPr>
        <p:spPr>
          <a:xfrm flipH="1">
            <a:off x="123536" y="5717905"/>
            <a:ext cx="1771609" cy="1140095"/>
          </a:xfrm>
          <a:custGeom>
            <a:rect b="b" l="l" r="r" t="t"/>
            <a:pathLst>
              <a:path extrusionOk="0" h="1140095" w="1771609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rgbClr val="5894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5625" y="6139100"/>
            <a:ext cx="646175" cy="64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 with picture">
  <p:cSld name="Quote slide with picture">
    <p:bg>
      <p:bgPr>
        <a:solidFill>
          <a:schemeClr val="dk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70200" y="51800"/>
            <a:ext cx="12048000" cy="67779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589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7"/>
          <p:cNvSpPr/>
          <p:nvPr>
            <p:ph idx="2" type="pic"/>
          </p:nvPr>
        </p:nvSpPr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7"/>
          <p:cNvSpPr txBox="1"/>
          <p:nvPr>
            <p:ph type="title"/>
          </p:nvPr>
        </p:nvSpPr>
        <p:spPr>
          <a:xfrm>
            <a:off x="3111500" y="370600"/>
            <a:ext cx="5923842" cy="5923842"/>
          </a:xfrm>
          <a:prstGeom prst="rect">
            <a:avLst/>
          </a:prstGeom>
          <a:solidFill>
            <a:schemeClr val="lt1">
              <a:alpha val="94901"/>
            </a:schemeClr>
          </a:solidFill>
          <a:ln>
            <a:noFill/>
          </a:ln>
        </p:spPr>
        <p:txBody>
          <a:bodyPr anchorCtr="0" anchor="b" bIns="2331700" lIns="457200" spcFirstLastPara="1" rIns="457200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wentieth Century"/>
              <a:buNone/>
              <a:defRPr sz="4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7"/>
          <p:cNvSpPr txBox="1"/>
          <p:nvPr>
            <p:ph idx="1" type="body"/>
          </p:nvPr>
        </p:nvSpPr>
        <p:spPr>
          <a:xfrm>
            <a:off x="3575304" y="4379976"/>
            <a:ext cx="5038344" cy="713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4" name="Google Shape;7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5625" y="6139100"/>
            <a:ext cx="646175" cy="64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Title and Content 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" name="Google Shape;80;p8"/>
          <p:cNvSpPr/>
          <p:nvPr/>
        </p:nvSpPr>
        <p:spPr>
          <a:xfrm rot="-5400000">
            <a:off x="-388933" y="4841194"/>
            <a:ext cx="1737401" cy="959536"/>
          </a:xfrm>
          <a:custGeom>
            <a:rect b="b" l="l" r="r" t="t"/>
            <a:pathLst>
              <a:path extrusionOk="0" h="959536" w="1737401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10494433" y="2"/>
            <a:ext cx="849328" cy="357668"/>
          </a:xfrm>
          <a:custGeom>
            <a:rect b="b" l="l" r="r" t="t"/>
            <a:pathLst>
              <a:path extrusionOk="0" h="477997" w="1135066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8"/>
          <p:cNvSpPr txBox="1"/>
          <p:nvPr>
            <p:ph idx="1" type="body"/>
          </p:nvPr>
        </p:nvSpPr>
        <p:spPr>
          <a:xfrm>
            <a:off x="838200" y="1911096"/>
            <a:ext cx="10515600" cy="3859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83" name="Google Shape;8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5625" y="6139100"/>
            <a:ext cx="646175" cy="64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7" name="Google Shape;87;p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9" name="Google Shape;89;p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9"/>
          <p:cNvSpPr/>
          <p:nvPr/>
        </p:nvSpPr>
        <p:spPr>
          <a:xfrm rot="-5400000">
            <a:off x="-388933" y="4841194"/>
            <a:ext cx="1737401" cy="959536"/>
          </a:xfrm>
          <a:custGeom>
            <a:rect b="b" l="l" r="r" t="t"/>
            <a:pathLst>
              <a:path extrusionOk="0" h="959536" w="1737401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9"/>
          <p:cNvSpPr/>
          <p:nvPr/>
        </p:nvSpPr>
        <p:spPr>
          <a:xfrm>
            <a:off x="10494433" y="2"/>
            <a:ext cx="849328" cy="357668"/>
          </a:xfrm>
          <a:custGeom>
            <a:rect b="b" l="l" r="r" t="t"/>
            <a:pathLst>
              <a:path extrusionOk="0" h="477997" w="1135066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5625" y="6139100"/>
            <a:ext cx="646175" cy="64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 3 column">
  <p:cSld name="Comparison 3 column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0"/>
          <p:cNvSpPr txBox="1"/>
          <p:nvPr>
            <p:ph idx="1" type="body"/>
          </p:nvPr>
        </p:nvSpPr>
        <p:spPr>
          <a:xfrm>
            <a:off x="839788" y="1681163"/>
            <a:ext cx="32918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9" name="Google Shape;99;p10"/>
          <p:cNvSpPr txBox="1"/>
          <p:nvPr>
            <p:ph idx="2" type="body"/>
          </p:nvPr>
        </p:nvSpPr>
        <p:spPr>
          <a:xfrm>
            <a:off x="839788" y="2505075"/>
            <a:ext cx="32918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10"/>
          <p:cNvSpPr txBox="1"/>
          <p:nvPr>
            <p:ph idx="3" type="body"/>
          </p:nvPr>
        </p:nvSpPr>
        <p:spPr>
          <a:xfrm>
            <a:off x="4453128" y="1681163"/>
            <a:ext cx="32918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1" name="Google Shape;101;p10"/>
          <p:cNvSpPr txBox="1"/>
          <p:nvPr>
            <p:ph idx="4" type="body"/>
          </p:nvPr>
        </p:nvSpPr>
        <p:spPr>
          <a:xfrm>
            <a:off x="4453128" y="2505075"/>
            <a:ext cx="32918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" name="Google Shape;105;p10"/>
          <p:cNvSpPr/>
          <p:nvPr/>
        </p:nvSpPr>
        <p:spPr>
          <a:xfrm rot="-5400000">
            <a:off x="-388933" y="4841194"/>
            <a:ext cx="1737401" cy="959536"/>
          </a:xfrm>
          <a:custGeom>
            <a:rect b="b" l="l" r="r" t="t"/>
            <a:pathLst>
              <a:path extrusionOk="0" h="959536" w="1737401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/>
          <p:nvPr/>
        </p:nvSpPr>
        <p:spPr>
          <a:xfrm>
            <a:off x="10494433" y="2"/>
            <a:ext cx="849328" cy="357668"/>
          </a:xfrm>
          <a:custGeom>
            <a:rect b="b" l="l" r="r" t="t"/>
            <a:pathLst>
              <a:path extrusionOk="0" h="477997" w="1135066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0"/>
          <p:cNvSpPr txBox="1"/>
          <p:nvPr>
            <p:ph idx="5" type="body"/>
          </p:nvPr>
        </p:nvSpPr>
        <p:spPr>
          <a:xfrm>
            <a:off x="8065008" y="1681163"/>
            <a:ext cx="32918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8" name="Google Shape;108;p10"/>
          <p:cNvSpPr txBox="1"/>
          <p:nvPr>
            <p:ph idx="6" type="body"/>
          </p:nvPr>
        </p:nvSpPr>
        <p:spPr>
          <a:xfrm>
            <a:off x="8065008" y="2505075"/>
            <a:ext cx="32918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09" name="Google Shape;10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5625" y="6139100"/>
            <a:ext cx="646175" cy="64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wentieth Century"/>
              <a:buNone/>
              <a:defRPr b="0" i="0" sz="4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9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22.png"/><Relationship Id="rId8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image" Target="../media/image17.png"/><Relationship Id="rId5" Type="http://schemas.openxmlformats.org/officeDocument/2006/relationships/image" Target="../media/image21.png"/><Relationship Id="rId6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18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/>
          <p:nvPr>
            <p:ph type="ctrTitle"/>
          </p:nvPr>
        </p:nvSpPr>
        <p:spPr>
          <a:xfrm>
            <a:off x="3578700" y="2742000"/>
            <a:ext cx="8613300" cy="238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Twentieth Century"/>
              <a:buNone/>
            </a:pPr>
            <a:r>
              <a:rPr lang="en-US" sz="4500">
                <a:solidFill>
                  <a:srgbClr val="FFFFFF"/>
                </a:solidFill>
              </a:rPr>
              <a:t>TripAdvisor</a:t>
            </a:r>
            <a:endParaRPr sz="4500">
              <a:solidFill>
                <a:srgbClr val="FFFFFF"/>
              </a:solidFill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Twentieth Century"/>
              <a:buNone/>
            </a:pPr>
            <a:r>
              <a:rPr lang="en-US" sz="4500">
                <a:solidFill>
                  <a:srgbClr val="FFFFFF"/>
                </a:solidFill>
              </a:rPr>
              <a:t>Enhanced Recommendation System</a:t>
            </a:r>
            <a:endParaRPr sz="4500">
              <a:solidFill>
                <a:srgbClr val="FFFFFF"/>
              </a:solidFill>
            </a:endParaRPr>
          </a:p>
        </p:txBody>
      </p:sp>
      <p:pic>
        <p:nvPicPr>
          <p:cNvPr id="185" name="Google Shape;1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897" y="720490"/>
            <a:ext cx="1928800" cy="192877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8"/>
          <p:cNvSpPr txBox="1"/>
          <p:nvPr/>
        </p:nvSpPr>
        <p:spPr>
          <a:xfrm>
            <a:off x="5878200" y="5606150"/>
            <a:ext cx="631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James Anderson, </a:t>
            </a:r>
            <a:r>
              <a:rPr lang="en-US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Spoorthi Anupuru, </a:t>
            </a:r>
            <a:r>
              <a:rPr lang="en-US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Saurabh Arora, </a:t>
            </a:r>
            <a:r>
              <a:rPr lang="en-US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Ruchi Sharma,</a:t>
            </a:r>
            <a:r>
              <a:rPr lang="en-US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Vishwak Venkatesh</a:t>
            </a:r>
            <a:endParaRPr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7"/>
          <p:cNvSpPr txBox="1"/>
          <p:nvPr>
            <p:ph type="title"/>
          </p:nvPr>
        </p:nvSpPr>
        <p:spPr>
          <a:xfrm>
            <a:off x="1389888" y="1234440"/>
            <a:ext cx="3236976" cy="4069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wentieth Century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298" name="Google Shape;298;p27"/>
          <p:cNvSpPr txBox="1"/>
          <p:nvPr>
            <p:ph idx="10" type="dt"/>
          </p:nvPr>
        </p:nvSpPr>
        <p:spPr>
          <a:xfrm>
            <a:off x="1682496" y="6356350"/>
            <a:ext cx="154533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9/3/20XX</a:t>
            </a:r>
            <a:endParaRPr/>
          </a:p>
        </p:txBody>
      </p:sp>
      <p:sp>
        <p:nvSpPr>
          <p:cNvPr id="299" name="Google Shape;299;p27"/>
          <p:cNvSpPr txBox="1"/>
          <p:nvPr>
            <p:ph idx="11" type="ftr"/>
          </p:nvPr>
        </p:nvSpPr>
        <p:spPr>
          <a:xfrm>
            <a:off x="6099048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Title</a:t>
            </a:r>
            <a:endParaRPr/>
          </a:p>
        </p:txBody>
      </p:sp>
      <p:sp>
        <p:nvSpPr>
          <p:cNvPr id="300" name="Google Shape;300;p27"/>
          <p:cNvSpPr txBox="1"/>
          <p:nvPr>
            <p:ph idx="12" type="sldNum"/>
          </p:nvPr>
        </p:nvSpPr>
        <p:spPr>
          <a:xfrm>
            <a:off x="10506456" y="6356350"/>
            <a:ext cx="8503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1" name="Google Shape;301;p27"/>
          <p:cNvSpPr txBox="1"/>
          <p:nvPr>
            <p:ph idx="1" type="body"/>
          </p:nvPr>
        </p:nvSpPr>
        <p:spPr>
          <a:xfrm>
            <a:off x="6665976" y="2551176"/>
            <a:ext cx="4709160" cy="1755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 txBox="1"/>
          <p:nvPr>
            <p:ph type="title"/>
          </p:nvPr>
        </p:nvSpPr>
        <p:spPr>
          <a:xfrm>
            <a:off x="634918" y="377675"/>
            <a:ext cx="104685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wentieth Century"/>
              <a:buNone/>
            </a:pPr>
            <a:r>
              <a:rPr lang="en-US"/>
              <a:t>Problem Statement</a:t>
            </a:r>
            <a:endParaRPr/>
          </a:p>
        </p:txBody>
      </p:sp>
      <p:sp>
        <p:nvSpPr>
          <p:cNvPr id="192" name="Google Shape;192;p19"/>
          <p:cNvSpPr txBox="1"/>
          <p:nvPr>
            <p:ph idx="1" type="body"/>
          </p:nvPr>
        </p:nvSpPr>
        <p:spPr>
          <a:xfrm>
            <a:off x="539500" y="1825625"/>
            <a:ext cx="5319000" cy="43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Primary Objective: Building an enhanced </a:t>
            </a:r>
            <a:r>
              <a:rPr lang="en-US"/>
              <a:t>recommendation</a:t>
            </a:r>
            <a:r>
              <a:rPr lang="en-US"/>
              <a:t> system over TripAdvisor, on the basis of country and preferred attributes/activities 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Secondary Objectives: </a:t>
            </a:r>
            <a:r>
              <a:rPr lang="en-US"/>
              <a:t>Comparing TripAdvisor </a:t>
            </a:r>
            <a:r>
              <a:rPr lang="en-US"/>
              <a:t>descriptions with Consumer Reviews, Finding pros and cons of the travel experience as seen by </a:t>
            </a:r>
            <a:r>
              <a:rPr lang="en-US"/>
              <a:t>consumers </a:t>
            </a:r>
            <a:endParaRPr/>
          </a:p>
        </p:txBody>
      </p:sp>
      <p:sp>
        <p:nvSpPr>
          <p:cNvPr id="193" name="Google Shape;193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9/3/20XX</a:t>
            </a:r>
            <a:endParaRPr/>
          </a:p>
        </p:txBody>
      </p:sp>
      <p:sp>
        <p:nvSpPr>
          <p:cNvPr id="194" name="Google Shape;19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Presentation Title</a:t>
            </a:r>
            <a:endParaRPr/>
          </a:p>
        </p:txBody>
      </p:sp>
      <p:sp>
        <p:nvSpPr>
          <p:cNvPr id="195" name="Google Shape;19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6" name="Google Shape;1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8527" y="1516825"/>
            <a:ext cx="6245176" cy="360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 txBox="1"/>
          <p:nvPr>
            <p:ph type="title"/>
          </p:nvPr>
        </p:nvSpPr>
        <p:spPr>
          <a:xfrm>
            <a:off x="539496" y="365124"/>
            <a:ext cx="5806500" cy="1326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 &amp; Scraping</a:t>
            </a:r>
            <a:endParaRPr/>
          </a:p>
        </p:txBody>
      </p:sp>
      <p:sp>
        <p:nvSpPr>
          <p:cNvPr id="203" name="Google Shape;203;p20"/>
          <p:cNvSpPr txBox="1"/>
          <p:nvPr>
            <p:ph idx="1" type="body"/>
          </p:nvPr>
        </p:nvSpPr>
        <p:spPr>
          <a:xfrm>
            <a:off x="539496" y="1825625"/>
            <a:ext cx="5806500" cy="4352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The images to the right show the structure of the information to be </a:t>
            </a:r>
            <a:r>
              <a:rPr lang="en-US"/>
              <a:t>scrapped</a:t>
            </a:r>
            <a:r>
              <a:rPr lang="en-US"/>
              <a:t>. </a:t>
            </a:r>
            <a:r>
              <a:rPr lang="en-US"/>
              <a:t>Each</a:t>
            </a:r>
            <a:r>
              <a:rPr lang="en-US"/>
              <a:t> location will yield: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Country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Price of Admission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Reviews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Average rating (5 star scale)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“About” description</a:t>
            </a:r>
            <a:endParaRPr/>
          </a:p>
        </p:txBody>
      </p:sp>
      <p:sp>
        <p:nvSpPr>
          <p:cNvPr id="204" name="Google Shape;204;p2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5" name="Google Shape;2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399" y="3182975"/>
            <a:ext cx="5022451" cy="287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7150" y="414531"/>
            <a:ext cx="5022450" cy="2537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/>
          <p:nvPr>
            <p:ph type="title"/>
          </p:nvPr>
        </p:nvSpPr>
        <p:spPr>
          <a:xfrm>
            <a:off x="838200" y="365125"/>
            <a:ext cx="10515600" cy="971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Description != Reviews</a:t>
            </a:r>
            <a:endParaRPr/>
          </a:p>
        </p:txBody>
      </p:sp>
      <p:sp>
        <p:nvSpPr>
          <p:cNvPr id="213" name="Google Shape;213;p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4" name="Google Shape;2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1272700"/>
            <a:ext cx="2413700" cy="2452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00" y="1259598"/>
            <a:ext cx="2413700" cy="247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1950" y="4302775"/>
            <a:ext cx="2341800" cy="2367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775" y="4303676"/>
            <a:ext cx="2341800" cy="2380497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1"/>
          <p:cNvSpPr txBox="1"/>
          <p:nvPr>
            <p:ph type="title"/>
          </p:nvPr>
        </p:nvSpPr>
        <p:spPr>
          <a:xfrm>
            <a:off x="0" y="3796900"/>
            <a:ext cx="2677800" cy="291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What the official description says</a:t>
            </a:r>
            <a:endParaRPr sz="1400"/>
          </a:p>
        </p:txBody>
      </p:sp>
      <p:sp>
        <p:nvSpPr>
          <p:cNvPr id="219" name="Google Shape;219;p21"/>
          <p:cNvSpPr txBox="1"/>
          <p:nvPr/>
        </p:nvSpPr>
        <p:spPr>
          <a:xfrm>
            <a:off x="2798150" y="3753400"/>
            <a:ext cx="20295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What the users say</a:t>
            </a:r>
            <a:endParaRPr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20" name="Google Shape;220;p21"/>
          <p:cNvSpPr txBox="1"/>
          <p:nvPr/>
        </p:nvSpPr>
        <p:spPr>
          <a:xfrm>
            <a:off x="2511050" y="3753400"/>
            <a:ext cx="3633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vs</a:t>
            </a:r>
            <a:endParaRPr sz="1000"/>
          </a:p>
        </p:txBody>
      </p:sp>
      <p:cxnSp>
        <p:nvCxnSpPr>
          <p:cNvPr id="221" name="Google Shape;221;p21"/>
          <p:cNvCxnSpPr/>
          <p:nvPr/>
        </p:nvCxnSpPr>
        <p:spPr>
          <a:xfrm>
            <a:off x="5080700" y="2499175"/>
            <a:ext cx="2017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2" name="Google Shape;222;p21"/>
          <p:cNvCxnSpPr/>
          <p:nvPr/>
        </p:nvCxnSpPr>
        <p:spPr>
          <a:xfrm>
            <a:off x="5080700" y="5493925"/>
            <a:ext cx="2017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3" name="Google Shape;223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66000" y="1259600"/>
            <a:ext cx="3966624" cy="2727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66000" y="4197175"/>
            <a:ext cx="4208435" cy="236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21275" y="1589501"/>
            <a:ext cx="799126" cy="78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15947" y="4302775"/>
            <a:ext cx="1409775" cy="112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 txBox="1"/>
          <p:nvPr>
            <p:ph type="title"/>
          </p:nvPr>
        </p:nvSpPr>
        <p:spPr>
          <a:xfrm>
            <a:off x="495300" y="133800"/>
            <a:ext cx="10515600" cy="971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Positive-Negative Review Clouds</a:t>
            </a:r>
            <a:endParaRPr/>
          </a:p>
        </p:txBody>
      </p:sp>
      <p:sp>
        <p:nvSpPr>
          <p:cNvPr id="233" name="Google Shape;233;p2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4" name="Google Shape;2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0550" y="3695450"/>
            <a:ext cx="3296225" cy="31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2"/>
          <p:cNvSpPr txBox="1"/>
          <p:nvPr/>
        </p:nvSpPr>
        <p:spPr>
          <a:xfrm>
            <a:off x="6631175" y="5422763"/>
            <a:ext cx="159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Avenir"/>
                <a:ea typeface="Avenir"/>
                <a:cs typeface="Avenir"/>
                <a:sym typeface="Avenir"/>
              </a:rPr>
              <a:t>Positive</a:t>
            </a:r>
            <a:endParaRPr b="1" sz="21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2"/>
          <p:cNvSpPr txBox="1"/>
          <p:nvPr/>
        </p:nvSpPr>
        <p:spPr>
          <a:xfrm>
            <a:off x="6525975" y="1335563"/>
            <a:ext cx="159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Avenir"/>
                <a:ea typeface="Avenir"/>
                <a:cs typeface="Avenir"/>
                <a:sym typeface="Avenir"/>
              </a:rPr>
              <a:t>Negative</a:t>
            </a:r>
            <a:endParaRPr b="1" sz="21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37" name="Google Shape;23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4962" y="2073550"/>
            <a:ext cx="3121938" cy="2081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3475" y="733600"/>
            <a:ext cx="3055049" cy="2880237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2"/>
          <p:cNvSpPr/>
          <p:nvPr/>
        </p:nvSpPr>
        <p:spPr>
          <a:xfrm>
            <a:off x="6633425" y="3007175"/>
            <a:ext cx="1440600" cy="1251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Reviews</a:t>
            </a:r>
            <a:endParaRPr b="1"/>
          </a:p>
        </p:txBody>
      </p:sp>
      <p:cxnSp>
        <p:nvCxnSpPr>
          <p:cNvPr id="240" name="Google Shape;240;p22"/>
          <p:cNvCxnSpPr>
            <a:endCxn id="239" idx="0"/>
          </p:cNvCxnSpPr>
          <p:nvPr/>
        </p:nvCxnSpPr>
        <p:spPr>
          <a:xfrm>
            <a:off x="7325525" y="1843475"/>
            <a:ext cx="28200" cy="116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1" name="Google Shape;241;p22"/>
          <p:cNvCxnSpPr>
            <a:stCxn id="235" idx="0"/>
          </p:cNvCxnSpPr>
          <p:nvPr/>
        </p:nvCxnSpPr>
        <p:spPr>
          <a:xfrm rot="10800000">
            <a:off x="7392425" y="4259063"/>
            <a:ext cx="38400" cy="116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2" name="Google Shape;24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275" y="4387251"/>
            <a:ext cx="3324225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2"/>
          <p:cNvSpPr/>
          <p:nvPr/>
        </p:nvSpPr>
        <p:spPr>
          <a:xfrm>
            <a:off x="707575" y="1823350"/>
            <a:ext cx="1877700" cy="1592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Description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(All Positive Sentiments)</a:t>
            </a:r>
            <a:endParaRPr b="1"/>
          </a:p>
        </p:txBody>
      </p:sp>
      <p:cxnSp>
        <p:nvCxnSpPr>
          <p:cNvPr id="244" name="Google Shape;244;p22"/>
          <p:cNvCxnSpPr>
            <a:stCxn id="243" idx="4"/>
            <a:endCxn id="242" idx="0"/>
          </p:cNvCxnSpPr>
          <p:nvPr/>
        </p:nvCxnSpPr>
        <p:spPr>
          <a:xfrm>
            <a:off x="1646425" y="3415450"/>
            <a:ext cx="225900" cy="97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Topic Modeling by Country</a:t>
            </a:r>
            <a:endParaRPr/>
          </a:p>
        </p:txBody>
      </p:sp>
      <p:sp>
        <p:nvSpPr>
          <p:cNvPr id="251" name="Google Shape;251;p2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2" name="Google Shape;2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9200" y="1337175"/>
            <a:ext cx="5805925" cy="3100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275" y="1337175"/>
            <a:ext cx="5164026" cy="27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050" y="4112050"/>
            <a:ext cx="4861250" cy="2596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3"/>
          <p:cNvPicPr preferRelativeResize="0"/>
          <p:nvPr/>
        </p:nvPicPr>
        <p:blipFill rotWithShape="1">
          <a:blip r:embed="rId6">
            <a:alphaModFix/>
          </a:blip>
          <a:srcRect b="0" l="-3570" r="3569" t="0"/>
          <a:stretch/>
        </p:blipFill>
        <p:spPr>
          <a:xfrm>
            <a:off x="5875400" y="4031213"/>
            <a:ext cx="5478399" cy="27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Recommendation System</a:t>
            </a:r>
            <a:endParaRPr/>
          </a:p>
        </p:txBody>
      </p:sp>
      <p:sp>
        <p:nvSpPr>
          <p:cNvPr id="262" name="Google Shape;262;p24"/>
          <p:cNvSpPr txBox="1"/>
          <p:nvPr>
            <p:ph idx="1" type="body"/>
          </p:nvPr>
        </p:nvSpPr>
        <p:spPr>
          <a:xfrm>
            <a:off x="533400" y="1825625"/>
            <a:ext cx="5181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Spacy Similarity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VADER Sentiment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Google Maps</a:t>
            </a:r>
            <a:r>
              <a:rPr lang="en-US" sz="2400"/>
              <a:t> API for haversine distance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Collect user country preference. No preference is acceptable as well.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Collect attributes about destination (‘history’, ‘museum</a:t>
            </a:r>
            <a:r>
              <a:rPr lang="en-US" sz="2400"/>
              <a:t>’</a:t>
            </a:r>
            <a:r>
              <a:rPr lang="en-US" sz="2400"/>
              <a:t>, ‘art’)</a:t>
            </a:r>
            <a:endParaRPr sz="2400"/>
          </a:p>
        </p:txBody>
      </p:sp>
      <p:sp>
        <p:nvSpPr>
          <p:cNvPr id="263" name="Google Shape;263;p24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Output: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5" name="Google Shape;2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1375" y="2310975"/>
            <a:ext cx="6320624" cy="1870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9375" y="4199174"/>
            <a:ext cx="6172201" cy="197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5"/>
          <p:cNvSpPr txBox="1"/>
          <p:nvPr>
            <p:ph type="title"/>
          </p:nvPr>
        </p:nvSpPr>
        <p:spPr>
          <a:xfrm>
            <a:off x="645525" y="365125"/>
            <a:ext cx="53340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Recommend Places In the Vicinity of Original Recommended Location</a:t>
            </a:r>
            <a:endParaRPr/>
          </a:p>
        </p:txBody>
      </p:sp>
      <p:sp>
        <p:nvSpPr>
          <p:cNvPr id="273" name="Google Shape;273;p2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4" name="Google Shape;274;p25"/>
          <p:cNvSpPr txBox="1"/>
          <p:nvPr>
            <p:ph type="title"/>
          </p:nvPr>
        </p:nvSpPr>
        <p:spPr>
          <a:xfrm>
            <a:off x="6213063" y="365125"/>
            <a:ext cx="53340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Recommend Places Outside of Consumer’s “Comfort Zone”</a:t>
            </a:r>
            <a:endParaRPr/>
          </a:p>
        </p:txBody>
      </p:sp>
      <p:pic>
        <p:nvPicPr>
          <p:cNvPr id="275" name="Google Shape;27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050" y="2040125"/>
            <a:ext cx="5816475" cy="1784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50" y="2325051"/>
            <a:ext cx="5816476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9525" y="2050975"/>
            <a:ext cx="6124350" cy="159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39600" y="3820800"/>
            <a:ext cx="3144532" cy="30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6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wentieth Century"/>
              <a:buNone/>
            </a:pPr>
            <a:r>
              <a:rPr lang="en-US"/>
              <a:t>Conclusion “AHA”</a:t>
            </a:r>
            <a:endParaRPr/>
          </a:p>
        </p:txBody>
      </p:sp>
      <p:sp>
        <p:nvSpPr>
          <p:cNvPr id="284" name="Google Shape;284;p26"/>
          <p:cNvSpPr txBox="1"/>
          <p:nvPr>
            <p:ph idx="1" type="body"/>
          </p:nvPr>
        </p:nvSpPr>
        <p:spPr>
          <a:xfrm>
            <a:off x="839788" y="1681163"/>
            <a:ext cx="32918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Descriptions of Places</a:t>
            </a:r>
            <a:endParaRPr/>
          </a:p>
        </p:txBody>
      </p:sp>
      <p:sp>
        <p:nvSpPr>
          <p:cNvPr id="285" name="Google Shape;285;p26"/>
          <p:cNvSpPr txBox="1"/>
          <p:nvPr>
            <p:ph idx="2" type="body"/>
          </p:nvPr>
        </p:nvSpPr>
        <p:spPr>
          <a:xfrm>
            <a:off x="839788" y="2505075"/>
            <a:ext cx="32918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Tripadvisor</a:t>
            </a:r>
            <a:r>
              <a:rPr lang="en-US"/>
              <a:t> presents a description of locations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These descriptions do not necessarily align with reviews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How is engagement affected by the phenomena?</a:t>
            </a:r>
            <a:endParaRPr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86" name="Google Shape;286;p26"/>
          <p:cNvSpPr txBox="1"/>
          <p:nvPr>
            <p:ph idx="3" type="body"/>
          </p:nvPr>
        </p:nvSpPr>
        <p:spPr>
          <a:xfrm>
            <a:off x="4453128" y="1681163"/>
            <a:ext cx="32918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Topic Modeling</a:t>
            </a:r>
            <a:endParaRPr/>
          </a:p>
        </p:txBody>
      </p:sp>
      <p:sp>
        <p:nvSpPr>
          <p:cNvPr id="287" name="Google Shape;287;p26"/>
          <p:cNvSpPr txBox="1"/>
          <p:nvPr>
            <p:ph idx="4" type="body"/>
          </p:nvPr>
        </p:nvSpPr>
        <p:spPr>
          <a:xfrm>
            <a:off x="4453128" y="2505075"/>
            <a:ext cx="32918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Certain countries are more appealing towards certain consumers.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Hungary is a great place for castles, Iceland is a great place for beaches.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Does topic modeling on reviews “seed” through the tourism industry’s advertising ploys?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Does a particular </a:t>
            </a:r>
            <a:r>
              <a:rPr lang="en-US"/>
              <a:t>type</a:t>
            </a:r>
            <a:r>
              <a:rPr lang="en-US"/>
              <a:t> of person write reviews? Is this person the only type of person to actually read reviews?  </a:t>
            </a:r>
            <a:endParaRPr/>
          </a:p>
        </p:txBody>
      </p:sp>
      <p:sp>
        <p:nvSpPr>
          <p:cNvPr id="288" name="Google Shape;288;p26"/>
          <p:cNvSpPr txBox="1"/>
          <p:nvPr>
            <p:ph idx="5" type="body"/>
          </p:nvPr>
        </p:nvSpPr>
        <p:spPr>
          <a:xfrm>
            <a:off x="8065008" y="1681163"/>
            <a:ext cx="32918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Recommendation System</a:t>
            </a:r>
            <a:endParaRPr/>
          </a:p>
        </p:txBody>
      </p:sp>
      <p:sp>
        <p:nvSpPr>
          <p:cNvPr id="289" name="Google Shape;289;p26"/>
          <p:cNvSpPr txBox="1"/>
          <p:nvPr>
            <p:ph idx="6" type="body"/>
          </p:nvPr>
        </p:nvSpPr>
        <p:spPr>
          <a:xfrm>
            <a:off x="8065008" y="2505075"/>
            <a:ext cx="32918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Recommending tourist attractions based on country, can people </a:t>
            </a:r>
            <a:r>
              <a:rPr lang="en-US"/>
              <a:t>structure</a:t>
            </a:r>
            <a:r>
              <a:rPr lang="en-US"/>
              <a:t> “road” trips around this?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Next steps in recommendation system? Allowing for more preferred countries, search </a:t>
            </a:r>
            <a:r>
              <a:rPr lang="en-US"/>
              <a:t>further</a:t>
            </a:r>
            <a:r>
              <a:rPr lang="en-US"/>
              <a:t> down the long tail?</a:t>
            </a:r>
            <a:endParaRPr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90" name="Google Shape;290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9/3/20XX</a:t>
            </a:r>
            <a:endParaRPr/>
          </a:p>
        </p:txBody>
      </p:sp>
      <p:sp>
        <p:nvSpPr>
          <p:cNvPr id="291" name="Google Shape;291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Presentation Title</a:t>
            </a:r>
            <a:endParaRPr/>
          </a:p>
        </p:txBody>
      </p:sp>
      <p:sp>
        <p:nvSpPr>
          <p:cNvPr id="292" name="Google Shape;292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